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64" r:id="rId5"/>
    <p:sldId id="265" r:id="rId6"/>
    <p:sldId id="266" r:id="rId7"/>
    <p:sldId id="268" r:id="rId8"/>
    <p:sldId id="270" r:id="rId9"/>
    <p:sldId id="271" r:id="rId10"/>
    <p:sldId id="274" r:id="rId11"/>
    <p:sldId id="272" r:id="rId12"/>
    <p:sldId id="275" r:id="rId13"/>
    <p:sldId id="276" r:id="rId14"/>
    <p:sldId id="273" r:id="rId15"/>
    <p:sldId id="278" r:id="rId16"/>
    <p:sldId id="269" r:id="rId17"/>
    <p:sldId id="279" r:id="rId18"/>
    <p:sldId id="280" r:id="rId19"/>
    <p:sldId id="26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5" autoAdjust="0"/>
  </p:normalViewPr>
  <p:slideViewPr>
    <p:cSldViewPr>
      <p:cViewPr varScale="1">
        <p:scale>
          <a:sx n="56" d="100"/>
          <a:sy n="56" d="100"/>
        </p:scale>
        <p:origin x="107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6F3DFA-5C73-4ED7-AC5A-D46CF74716C1}" type="datetimeFigureOut">
              <a:rPr lang="zh-CN" altLang="en-US" smtClean="0"/>
              <a:pPr/>
              <a:t>2016/9/12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C5369A0-C6C5-41F5-A2FE-B2E32FDF5C7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 smtClean="0"/>
              <a:t>CheatDefender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Game Anti-Cheat Solution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en-US" altLang="zh-CN" baseline="30000" dirty="0"/>
              <a:t>nd</a:t>
            </a:r>
            <a:r>
              <a:rPr lang="en-US" altLang="zh-CN" dirty="0"/>
              <a:t> Gen. Anti-Cheat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They are </a:t>
            </a:r>
            <a:r>
              <a:rPr lang="en-US" altLang="zh-CN" dirty="0" smtClean="0"/>
              <a:t>the most commonly used solutions among online games.</a:t>
            </a:r>
            <a:r>
              <a:rPr lang="zh-CN" altLang="en-US" dirty="0"/>
              <a:t> </a:t>
            </a:r>
            <a:r>
              <a:rPr lang="en-US" altLang="zh-CN" dirty="0" smtClean="0"/>
              <a:t>For example: </a:t>
            </a:r>
            <a:r>
              <a:rPr lang="en-US" altLang="zh-CN" dirty="0" smtClean="0"/>
              <a:t>nProtect </a:t>
            </a:r>
            <a:r>
              <a:rPr lang="en-US" altLang="zh-CN" dirty="0" err="1" smtClean="0"/>
              <a:t>GameGuard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AhnLab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HackShield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 </a:t>
            </a:r>
            <a:r>
              <a:rPr lang="en-US" altLang="zh-CN" dirty="0" err="1" smtClean="0"/>
              <a:t>Xtrap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r>
              <a:rPr lang="en-US" altLang="zh-CN" dirty="0" smtClean="0"/>
              <a:t>Weakness of such solutions are the static client-side detection code. </a:t>
            </a:r>
            <a:r>
              <a:rPr lang="en-US" altLang="zh-CN" dirty="0" smtClean="0"/>
              <a:t>Once bypassed, their client-side code must be updated and restarted.</a:t>
            </a:r>
            <a:endParaRPr lang="en-US" altLang="zh-CN" dirty="0" smtClean="0"/>
          </a:p>
          <a:p>
            <a:r>
              <a:rPr lang="en-US" altLang="zh-CN" dirty="0" smtClean="0"/>
              <a:t>Gradually evolve into 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Gen. Anti-Cheat solution with dynamic code delivery.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Gen</a:t>
            </a:r>
            <a:r>
              <a:rPr lang="en-US" altLang="zh-CN" dirty="0"/>
              <a:t>. Anti-Cheat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Third generation of anti-cheat solution includes code delivery system, ensuring up-to-date code on the client-side.</a:t>
            </a:r>
            <a:endParaRPr lang="zh-CN" altLang="en-US" dirty="0"/>
          </a:p>
        </p:txBody>
      </p:sp>
      <p:grpSp>
        <p:nvGrpSpPr>
          <p:cNvPr id="4" name="组合 12"/>
          <p:cNvGrpSpPr/>
          <p:nvPr/>
        </p:nvGrpSpPr>
        <p:grpSpPr>
          <a:xfrm>
            <a:off x="1619672" y="4005064"/>
            <a:ext cx="5832648" cy="2232248"/>
            <a:chOff x="1475656" y="3789040"/>
            <a:chExt cx="5832648" cy="2232248"/>
          </a:xfrm>
        </p:grpSpPr>
        <p:sp>
          <p:nvSpPr>
            <p:cNvPr id="5" name="矩形 4"/>
            <p:cNvSpPr/>
            <p:nvPr/>
          </p:nvSpPr>
          <p:spPr>
            <a:xfrm>
              <a:off x="1475656" y="5306969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Client</a:t>
              </a:r>
              <a:endParaRPr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475656" y="3789040"/>
              <a:ext cx="1534907" cy="6250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Anti-Cheat Client</a:t>
              </a:r>
              <a:endParaRPr lang="zh-CN" altLang="en-US" dirty="0"/>
            </a:p>
          </p:txBody>
        </p:sp>
        <p:sp>
          <p:nvSpPr>
            <p:cNvPr id="7" name="下箭头 6"/>
            <p:cNvSpPr/>
            <p:nvPr/>
          </p:nvSpPr>
          <p:spPr>
            <a:xfrm>
              <a:off x="2012874" y="4503359"/>
              <a:ext cx="460472" cy="71431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73397" y="5306969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Server</a:t>
              </a:r>
              <a:endParaRPr lang="zh-CN" altLang="en-US" dirty="0"/>
            </a:p>
          </p:txBody>
        </p:sp>
        <p:sp>
          <p:nvSpPr>
            <p:cNvPr id="9" name="左右箭头 8"/>
            <p:cNvSpPr/>
            <p:nvPr/>
          </p:nvSpPr>
          <p:spPr>
            <a:xfrm>
              <a:off x="3471036" y="5485548"/>
              <a:ext cx="1918634" cy="4464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24128" y="3789040"/>
              <a:ext cx="1534907" cy="6250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Anti-Cheat Server</a:t>
              </a:r>
              <a:endParaRPr lang="zh-CN" altLang="en-US" dirty="0"/>
            </a:p>
          </p:txBody>
        </p:sp>
        <p:sp>
          <p:nvSpPr>
            <p:cNvPr id="11" name="下箭头 10"/>
            <p:cNvSpPr/>
            <p:nvPr/>
          </p:nvSpPr>
          <p:spPr>
            <a:xfrm>
              <a:off x="6261346" y="4503359"/>
              <a:ext cx="460472" cy="71431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440380" y="4509120"/>
              <a:ext cx="1715796" cy="5760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FF0000"/>
                  </a:solidFill>
                </a:rPr>
                <a:t>Static Code Delivery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en-US" altLang="zh-CN" baseline="30000" dirty="0"/>
              <a:t>rd</a:t>
            </a:r>
            <a:r>
              <a:rPr lang="en-US" altLang="zh-CN" dirty="0"/>
              <a:t> Gen. Anti-Cheat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system usually work as following: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Anti-Cheat developers develop </a:t>
            </a:r>
            <a:r>
              <a:rPr lang="en-US" altLang="zh-CN" dirty="0" smtClean="0"/>
              <a:t>some </a:t>
            </a:r>
            <a:r>
              <a:rPr lang="en-US" altLang="zh-CN" dirty="0" smtClean="0"/>
              <a:t>detection code</a:t>
            </a:r>
          </a:p>
          <a:p>
            <a:pPr lvl="1"/>
            <a:r>
              <a:rPr lang="en-US" altLang="zh-CN" dirty="0" smtClean="0"/>
              <a:t>Compile and deploy on server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Game server delivers code to anti-cheat client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Collect results and detect hacking attempts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en-US" altLang="zh-CN" baseline="30000" dirty="0"/>
              <a:t>rd</a:t>
            </a:r>
            <a:r>
              <a:rPr lang="en-US" altLang="zh-CN" dirty="0"/>
              <a:t> Gen. Anti-Cheat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Known weaknesses: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Detection code are pre-compiled, even if it is heavily obfuscated, skilled hackers can work on a sample and bypass accordingly.</a:t>
            </a:r>
            <a:endParaRPr lang="en-US" altLang="zh-CN" dirty="0"/>
          </a:p>
          <a:p>
            <a:pPr lvl="1"/>
            <a:r>
              <a:rPr lang="en-US" altLang="zh-CN" dirty="0" smtClean="0"/>
              <a:t>New detection code are based on </a:t>
            </a:r>
            <a:r>
              <a:rPr lang="en-US" altLang="zh-CN" dirty="0" smtClean="0"/>
              <a:t>the same c</a:t>
            </a:r>
            <a:r>
              <a:rPr lang="en-US" altLang="zh-CN" dirty="0" smtClean="0"/>
              <a:t>ode base</a:t>
            </a:r>
          </a:p>
          <a:p>
            <a:pPr lvl="1"/>
            <a:r>
              <a:rPr lang="en-US" altLang="zh-CN" dirty="0" smtClean="0"/>
              <a:t>Vulnerable to reverse-engineering</a:t>
            </a:r>
          </a:p>
          <a:p>
            <a:pPr lvl="1"/>
            <a:r>
              <a:rPr lang="en-US" altLang="zh-CN" dirty="0" smtClean="0"/>
              <a:t>Not bound to client very closely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CheatDefender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CheatDefender</a:t>
            </a:r>
            <a:r>
              <a:rPr lang="en-US" altLang="zh-CN" dirty="0" smtClean="0"/>
              <a:t> ties with your game very closely.</a:t>
            </a:r>
          </a:p>
          <a:p>
            <a:r>
              <a:rPr lang="en-US" altLang="zh-CN" dirty="0" smtClean="0"/>
              <a:t>Dynamically generates detection code by the server.</a:t>
            </a:r>
            <a:endParaRPr lang="en-US" altLang="zh-CN" dirty="0" smtClean="0"/>
          </a:p>
        </p:txBody>
      </p:sp>
      <p:grpSp>
        <p:nvGrpSpPr>
          <p:cNvPr id="4" name="组合 18"/>
          <p:cNvGrpSpPr/>
          <p:nvPr/>
        </p:nvGrpSpPr>
        <p:grpSpPr>
          <a:xfrm>
            <a:off x="683568" y="3284984"/>
            <a:ext cx="7560840" cy="3024336"/>
            <a:chOff x="683568" y="3284984"/>
            <a:chExt cx="7560840" cy="3024336"/>
          </a:xfrm>
        </p:grpSpPr>
        <p:grpSp>
          <p:nvGrpSpPr>
            <p:cNvPr id="5" name="组合 17"/>
            <p:cNvGrpSpPr/>
            <p:nvPr/>
          </p:nvGrpSpPr>
          <p:grpSpPr>
            <a:xfrm>
              <a:off x="683568" y="5157192"/>
              <a:ext cx="2808312" cy="1152128"/>
              <a:chOff x="1259632" y="5085184"/>
              <a:chExt cx="2808312" cy="1152128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259632" y="5085184"/>
                <a:ext cx="2808312" cy="11521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259632" y="5085184"/>
                <a:ext cx="28083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/>
                  <a:t>Game Client</a:t>
                </a:r>
                <a:endParaRPr lang="zh-CN" altLang="en-US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619672" y="5589240"/>
                <a:ext cx="2160240" cy="6480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chemeClr val="tx1"/>
                    </a:solidFill>
                  </a:rPr>
                  <a:t>CheatDefender</a:t>
                </a:r>
              </a:p>
              <a:p>
                <a:pPr algn="ctr"/>
                <a:r>
                  <a:rPr lang="en-US" altLang="zh-CN" dirty="0" smtClean="0">
                    <a:solidFill>
                      <a:schemeClr val="tx1"/>
                    </a:solidFill>
                  </a:rPr>
                  <a:t>Client</a:t>
                </a:r>
                <a:endParaRPr lang="zh-CN" altLang="en-US" dirty="0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" name="左右箭头 16"/>
            <p:cNvSpPr/>
            <p:nvPr/>
          </p:nvSpPr>
          <p:spPr>
            <a:xfrm>
              <a:off x="3635896" y="5733256"/>
              <a:ext cx="2160240" cy="576064"/>
            </a:xfrm>
            <a:prstGeom prst="leftRightArrow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19"/>
            <p:cNvGrpSpPr/>
            <p:nvPr/>
          </p:nvGrpSpPr>
          <p:grpSpPr>
            <a:xfrm>
              <a:off x="6012160" y="5805264"/>
              <a:ext cx="2232248" cy="432048"/>
              <a:chOff x="1259632" y="5085184"/>
              <a:chExt cx="2808312" cy="115212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259632" y="5085184"/>
                <a:ext cx="2808312" cy="11521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259632" y="5085184"/>
                <a:ext cx="2808312" cy="984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/>
                  <a:t>Game Server</a:t>
                </a:r>
                <a:endParaRPr lang="zh-CN" altLang="en-US" dirty="0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012160" y="3284984"/>
              <a:ext cx="2160240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CheatDefender</a:t>
              </a:r>
            </a:p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Server</a:t>
              </a:r>
              <a:endParaRPr lang="zh-CN" alt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25" name="下箭头 24"/>
            <p:cNvSpPr/>
            <p:nvPr/>
          </p:nvSpPr>
          <p:spPr>
            <a:xfrm>
              <a:off x="6804248" y="4077072"/>
              <a:ext cx="648072" cy="1584176"/>
            </a:xfrm>
            <a:prstGeom prst="downArrow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11960" y="4221088"/>
              <a:ext cx="29523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0000"/>
                  </a:solidFill>
                </a:rPr>
                <a:t>Dynamic Code Delivery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CheatDefender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CheatDefender</a:t>
            </a:r>
            <a:r>
              <a:rPr lang="en-US" altLang="zh-CN" dirty="0" smtClean="0"/>
              <a:t> works as following: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Generate a number of detection code from template, algorithms and encryption keys are compiled into code.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Code come in </a:t>
            </a:r>
            <a:r>
              <a:rPr lang="en-US" altLang="zh-CN" dirty="0" smtClean="0"/>
              <a:t>pairs, a set of code contains server-side and client-side version.</a:t>
            </a:r>
            <a:endParaRPr lang="en-US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Before delivering to the client, </a:t>
            </a:r>
            <a:r>
              <a:rPr lang="en-US" altLang="zh-CN" dirty="0" err="1" smtClean="0">
                <a:solidFill>
                  <a:srgbClr val="FF0000"/>
                </a:solidFill>
              </a:rPr>
              <a:t>CheatDefender</a:t>
            </a:r>
            <a:r>
              <a:rPr lang="en-US" altLang="zh-CN" dirty="0" smtClean="0">
                <a:solidFill>
                  <a:srgbClr val="FF0000"/>
                </a:solidFill>
              </a:rPr>
              <a:t> server will randomize and protect client side code on-the-fly.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Hacking attempts are detected and reported.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Comparision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7384495"/>
              </p:ext>
            </p:extLst>
          </p:nvPr>
        </p:nvGraphicFramePr>
        <p:xfrm>
          <a:off x="457200" y="1935161"/>
          <a:ext cx="8229600" cy="4302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6768"/>
                <a:gridCol w="4402832"/>
              </a:tblGrid>
              <a:tr h="21510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CheatDefender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/>
                        <a:t>1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focused</a:t>
                      </a:r>
                      <a:r>
                        <a:rPr lang="en-US" altLang="zh-CN" sz="2400" baseline="0" dirty="0" smtClean="0"/>
                        <a:t> on metamorphic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2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bound</a:t>
                      </a:r>
                      <a:r>
                        <a:rPr lang="en-US" altLang="zh-CN" sz="2400" baseline="0" dirty="0" smtClean="0"/>
                        <a:t> to game client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3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dynamic</a:t>
                      </a:r>
                      <a:r>
                        <a:rPr lang="en-US" altLang="zh-CN" sz="2400" baseline="0" dirty="0" smtClean="0"/>
                        <a:t> detection code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4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update-free</a:t>
                      </a:r>
                      <a:endParaRPr lang="en-US" altLang="zh-CN" sz="2400" dirty="0" smtClean="0"/>
                    </a:p>
                  </a:txBody>
                  <a:tcPr/>
                </a:tc>
              </a:tr>
              <a:tr h="21510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3</a:t>
                      </a:r>
                      <a:r>
                        <a:rPr lang="en-US" altLang="zh-CN" sz="2400" baseline="30000" dirty="0" smtClean="0"/>
                        <a:t>rd</a:t>
                      </a:r>
                      <a:r>
                        <a:rPr lang="en-US" altLang="zh-CN" sz="2400" baseline="0" dirty="0" smtClean="0"/>
                        <a:t> Gen Anti-Cheat Solutions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dirty="0" smtClean="0"/>
                        <a:t>1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focused on anti-debug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2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separate from game client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3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static detection code</a:t>
                      </a:r>
                      <a:endParaRPr lang="en-US" altLang="zh-CN" sz="2400" dirty="0" smtClean="0"/>
                    </a:p>
                    <a:p>
                      <a:pPr algn="l"/>
                      <a:r>
                        <a:rPr lang="en-US" altLang="zh-CN" sz="2400" dirty="0" smtClean="0"/>
                        <a:t>4</a:t>
                      </a:r>
                      <a:r>
                        <a:rPr lang="zh-CN" altLang="en-US" sz="2400" dirty="0" smtClean="0"/>
                        <a:t>，</a:t>
                      </a:r>
                      <a:r>
                        <a:rPr lang="en-US" altLang="zh-CN" sz="2400" dirty="0" smtClean="0"/>
                        <a:t>requires</a:t>
                      </a:r>
                      <a:r>
                        <a:rPr lang="en-US" altLang="zh-CN" sz="2400" baseline="0" dirty="0" smtClean="0"/>
                        <a:t> update</a:t>
                      </a:r>
                      <a:endParaRPr lang="zh-CN" alt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CheatDefender</a:t>
            </a:r>
            <a:r>
              <a:rPr lang="en-US" altLang="zh-CN" dirty="0" smtClean="0"/>
              <a:t> Highlights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Combines game client code protection with anti-cheat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solutions depend on third party code protection technologies, </a:t>
            </a:r>
            <a:r>
              <a:rPr lang="en-US" altLang="zh-CN" dirty="0" err="1" smtClean="0"/>
              <a:t>CheatDefender</a:t>
            </a:r>
            <a:r>
              <a:rPr lang="en-US" altLang="zh-CN" dirty="0"/>
              <a:t> </a:t>
            </a:r>
            <a:r>
              <a:rPr lang="en-US" altLang="zh-CN" dirty="0" smtClean="0"/>
              <a:t>is built upon </a:t>
            </a:r>
            <a:r>
              <a:rPr lang="en-US" altLang="zh-CN" dirty="0" err="1" smtClean="0"/>
              <a:t>Safengine</a:t>
            </a:r>
            <a:r>
              <a:rPr lang="en-US" altLang="zh-CN" dirty="0" smtClean="0"/>
              <a:t>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Functions are closely bound to each other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solutions consists of various detection methods, but can be bypassed separately, </a:t>
            </a:r>
            <a:r>
              <a:rPr lang="en-US" altLang="zh-CN" dirty="0" err="1" smtClean="0"/>
              <a:t>CheatDefender</a:t>
            </a:r>
            <a:r>
              <a:rPr lang="en-US" altLang="zh-CN" dirty="0" smtClean="0"/>
              <a:t> </a:t>
            </a:r>
            <a:r>
              <a:rPr lang="en-US" altLang="zh-CN" dirty="0" smtClean="0"/>
              <a:t>provides unified detection framework, which cannot be bypassed independently.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CheatDefender</a:t>
            </a:r>
            <a:r>
              <a:rPr lang="en-US" altLang="zh-CN" dirty="0"/>
              <a:t> Highlights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Unique On-The-Fly Update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CheatDefender</a:t>
            </a:r>
            <a:r>
              <a:rPr lang="en-US" altLang="zh-CN" dirty="0" smtClean="0"/>
              <a:t> can be updated via server-side API, while players can always play normally.</a:t>
            </a:r>
          </a:p>
          <a:p>
            <a:pPr lvl="1"/>
            <a:r>
              <a:rPr lang="en-US" altLang="zh-CN" dirty="0" smtClean="0"/>
              <a:t>It does not introduce any downtime to your game nor affect any gaming experience.</a:t>
            </a:r>
          </a:p>
          <a:p>
            <a:pPr lvl="1"/>
            <a:r>
              <a:rPr lang="en-US" altLang="zh-CN" dirty="0" smtClean="0"/>
              <a:t>Once deployed, </a:t>
            </a:r>
            <a:r>
              <a:rPr lang="en-US" altLang="zh-CN" dirty="0" err="1" smtClean="0"/>
              <a:t>CheatDefender’s</a:t>
            </a:r>
            <a:r>
              <a:rPr lang="en-US" altLang="zh-CN" dirty="0" smtClean="0"/>
              <a:t> client-side code requires no update.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Thank you for your time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Preface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CheatDefender</a:t>
            </a:r>
            <a:r>
              <a:rPr lang="en-US" altLang="zh-CN" dirty="0" smtClean="0"/>
              <a:t> is a complete online game anti-cheat solution built upon production-level software protection system.</a:t>
            </a:r>
          </a:p>
          <a:p>
            <a:r>
              <a:rPr lang="en-US" altLang="zh-CN" dirty="0" smtClean="0"/>
              <a:t>It f</a:t>
            </a:r>
            <a:r>
              <a:rPr lang="en-US" altLang="zh-CN" dirty="0" smtClean="0"/>
              <a:t>eatures code obfuscation, mutation and virtualization, runtime anti-debug and code integrity enforcement.</a:t>
            </a:r>
          </a:p>
          <a:p>
            <a:r>
              <a:rPr lang="en-US" altLang="zh-CN" dirty="0" smtClean="0"/>
              <a:t>Dynamic code delivery f</a:t>
            </a:r>
            <a:r>
              <a:rPr lang="en-US" altLang="zh-CN" dirty="0" smtClean="0"/>
              <a:t>or secured C/S mode anti-cheat and game data transfer.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CheatDefender</a:t>
            </a:r>
            <a:r>
              <a:rPr lang="zh-CN" altLang="en-US" dirty="0" smtClean="0"/>
              <a:t> </a:t>
            </a:r>
            <a:r>
              <a:rPr lang="en-US" altLang="zh-CN" dirty="0" err="1" smtClean="0"/>
              <a:t>Intruduction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Packet Encryption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Fundamental function to prevent your game data being analyzed and tampered by tools like WPE.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Preventing Packet Replay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Skilled hackers will exploit game mechanism by using packet replay, even with encrypted packets. </a:t>
            </a:r>
            <a:r>
              <a:rPr lang="en-US" altLang="zh-CN" dirty="0" err="1" smtClean="0"/>
              <a:t>CheatDefender’s</a:t>
            </a:r>
            <a:r>
              <a:rPr lang="en-US" altLang="zh-CN" dirty="0" smtClean="0"/>
              <a:t> packet encryption is immune to such attacks.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CheatDefender</a:t>
            </a:r>
            <a:r>
              <a:rPr lang="zh-CN" altLang="en-US" dirty="0"/>
              <a:t> </a:t>
            </a:r>
            <a:r>
              <a:rPr lang="en-US" altLang="zh-CN" dirty="0" err="1"/>
              <a:t>Intruduction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Client Code and Memory Integrity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Anti-cheat code dynamically delivered by server can detect runtime tampering to your game client code or memory.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Speed Hack Detection</a:t>
            </a:r>
          </a:p>
          <a:p>
            <a:pPr lvl="1"/>
            <a:r>
              <a:rPr lang="en-US" altLang="zh-CN" dirty="0" err="1" smtClean="0"/>
              <a:t>CheatDefender</a:t>
            </a:r>
            <a:r>
              <a:rPr lang="en-US" altLang="zh-CN" dirty="0" smtClean="0"/>
              <a:t> protects timing functions being altered by detecting on both client and server side.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CheatDefender</a:t>
            </a:r>
            <a:r>
              <a:rPr lang="zh-CN" altLang="en-US" dirty="0"/>
              <a:t> </a:t>
            </a:r>
            <a:r>
              <a:rPr lang="en-US" altLang="zh-CN" dirty="0" err="1"/>
              <a:t>Intruduction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Runtime Scanning</a:t>
            </a:r>
            <a:endParaRPr lang="en-US" altLang="zh-CN" dirty="0" smtClean="0"/>
          </a:p>
          <a:p>
            <a:pPr lvl="1"/>
            <a:r>
              <a:rPr lang="en-US" altLang="zh-CN" dirty="0"/>
              <a:t>Anti-cheat code dynamically delivered by </a:t>
            </a:r>
            <a:r>
              <a:rPr lang="en-US" altLang="zh-CN" dirty="0" smtClean="0"/>
              <a:t>server can scan game clients’ memory for any malicious code injections.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On-The-Fly Update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CheatDefender</a:t>
            </a:r>
            <a:r>
              <a:rPr lang="en-US" altLang="zh-CN" dirty="0" smtClean="0"/>
              <a:t> featuring unique updating technology, delivering new detection code without affecting any player experience.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CheatDefender</a:t>
            </a:r>
            <a:r>
              <a:rPr lang="zh-CN" altLang="en-US" dirty="0"/>
              <a:t> </a:t>
            </a:r>
            <a:r>
              <a:rPr lang="en-US" altLang="zh-CN" dirty="0" err="1"/>
              <a:t>Intruduction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Runtime Code Virtualization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Another unique feature of </a:t>
            </a:r>
            <a:r>
              <a:rPr lang="en-US" altLang="zh-CN" dirty="0" err="1" smtClean="0"/>
              <a:t>CheatDefender</a:t>
            </a:r>
            <a:r>
              <a:rPr lang="en-US" altLang="zh-CN" dirty="0" smtClean="0"/>
              <a:t>, delivered anti-cheat code are never the same.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CheatDefender</a:t>
            </a:r>
            <a:r>
              <a:rPr lang="zh-CN" altLang="en-US" dirty="0" smtClean="0"/>
              <a:t> </a:t>
            </a:r>
            <a:r>
              <a:rPr lang="en-US" altLang="zh-CN" dirty="0" smtClean="0"/>
              <a:t>Architecture</a:t>
            </a:r>
            <a:endParaRPr lang="zh-CN" altLang="en-US" dirty="0"/>
          </a:p>
        </p:txBody>
      </p:sp>
      <p:pic>
        <p:nvPicPr>
          <p:cNvPr id="27" name="内容占位符 2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1047" y="2220357"/>
            <a:ext cx="5961905" cy="3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Gen. Anti-Cheat Solution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First generation </a:t>
            </a:r>
            <a:r>
              <a:rPr lang="en-US" altLang="zh-CN" dirty="0"/>
              <a:t>of anti-cheat solutions </a:t>
            </a:r>
            <a:r>
              <a:rPr lang="en-US" altLang="zh-CN" dirty="0" smtClean="0"/>
              <a:t>are client-side only. Once bypassed, </a:t>
            </a:r>
            <a:r>
              <a:rPr lang="en-US" altLang="zh-CN" dirty="0" smtClean="0"/>
              <a:t>they are</a:t>
            </a:r>
            <a:r>
              <a:rPr lang="en-US" altLang="zh-CN" dirty="0" smtClean="0"/>
              <a:t> incapable of providing any security.</a:t>
            </a:r>
            <a:endParaRPr lang="en-US" altLang="zh-CN" dirty="0" smtClean="0"/>
          </a:p>
          <a:p>
            <a:r>
              <a:rPr lang="en-US" altLang="zh-CN" dirty="0" smtClean="0"/>
              <a:t>Such solutions are now obsolete.</a:t>
            </a:r>
            <a:endParaRPr lang="zh-CN" altLang="en-US" dirty="0"/>
          </a:p>
        </p:txBody>
      </p:sp>
      <p:grpSp>
        <p:nvGrpSpPr>
          <p:cNvPr id="3" name="组合 13"/>
          <p:cNvGrpSpPr/>
          <p:nvPr/>
        </p:nvGrpSpPr>
        <p:grpSpPr>
          <a:xfrm>
            <a:off x="1475656" y="3789040"/>
            <a:ext cx="5832648" cy="2232248"/>
            <a:chOff x="1475656" y="3789040"/>
            <a:chExt cx="5832648" cy="2232248"/>
          </a:xfrm>
        </p:grpSpPr>
        <p:sp>
          <p:nvSpPr>
            <p:cNvPr id="7" name="矩形 6"/>
            <p:cNvSpPr/>
            <p:nvPr/>
          </p:nvSpPr>
          <p:spPr>
            <a:xfrm>
              <a:off x="1475656" y="5306969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Client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75656" y="3789040"/>
              <a:ext cx="1534907" cy="6250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Anti-Cheat</a:t>
              </a:r>
              <a:endParaRPr lang="zh-CN" altLang="en-US" dirty="0"/>
            </a:p>
          </p:txBody>
        </p:sp>
        <p:sp>
          <p:nvSpPr>
            <p:cNvPr id="9" name="下箭头 8"/>
            <p:cNvSpPr/>
            <p:nvPr/>
          </p:nvSpPr>
          <p:spPr>
            <a:xfrm>
              <a:off x="2012874" y="4503359"/>
              <a:ext cx="460472" cy="71431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73397" y="5306969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Server</a:t>
              </a:r>
              <a:endParaRPr lang="zh-CN" altLang="en-US" dirty="0"/>
            </a:p>
          </p:txBody>
        </p:sp>
        <p:sp>
          <p:nvSpPr>
            <p:cNvPr id="11" name="左右箭头 10"/>
            <p:cNvSpPr/>
            <p:nvPr/>
          </p:nvSpPr>
          <p:spPr>
            <a:xfrm>
              <a:off x="3471036" y="5485548"/>
              <a:ext cx="1918634" cy="4464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555776" y="3573016"/>
            <a:ext cx="56166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2Left"/>
              <a:lightRig rig="threePt" dir="t"/>
            </a:scene3d>
          </a:bodyPr>
          <a:lstStyle/>
          <a:p>
            <a:pPr algn="ctr"/>
            <a:r>
              <a:rPr lang="en-US" altLang="zh-CN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Obsolete</a:t>
            </a:r>
            <a:endParaRPr lang="zh-CN" altLang="en-US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Gen. Anti-Cheat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Second generation of anti-cheat solutions include server-side checks, using </a:t>
            </a:r>
            <a:r>
              <a:rPr lang="en-US" altLang="zh-CN" dirty="0" err="1" smtClean="0"/>
              <a:t>CSAuth</a:t>
            </a:r>
            <a:r>
              <a:rPr lang="en-US" altLang="zh-CN" dirty="0" smtClean="0"/>
              <a:t>/Heartbeat to ensure client-side code </a:t>
            </a:r>
            <a:r>
              <a:rPr lang="en-US" altLang="zh-CN" dirty="0" smtClean="0"/>
              <a:t>are in </a:t>
            </a:r>
            <a:r>
              <a:rPr lang="en-US" altLang="zh-CN" dirty="0" smtClean="0"/>
              <a:t>function.</a:t>
            </a:r>
          </a:p>
          <a:p>
            <a:r>
              <a:rPr lang="en-US" altLang="zh-CN" dirty="0" smtClean="0"/>
              <a:t>Skilled hackers may provide correct answers to the server while the actual detection code is bypassed.</a:t>
            </a:r>
            <a:endParaRPr lang="zh-CN" altLang="en-US" dirty="0"/>
          </a:p>
        </p:txBody>
      </p:sp>
      <p:grpSp>
        <p:nvGrpSpPr>
          <p:cNvPr id="4" name="组合 11"/>
          <p:cNvGrpSpPr/>
          <p:nvPr/>
        </p:nvGrpSpPr>
        <p:grpSpPr>
          <a:xfrm>
            <a:off x="1655676" y="4202674"/>
            <a:ext cx="5832648" cy="2232248"/>
            <a:chOff x="1547664" y="3861048"/>
            <a:chExt cx="5832648" cy="2232248"/>
          </a:xfrm>
        </p:grpSpPr>
        <p:sp>
          <p:nvSpPr>
            <p:cNvPr id="5" name="矩形 4"/>
            <p:cNvSpPr/>
            <p:nvPr/>
          </p:nvSpPr>
          <p:spPr>
            <a:xfrm>
              <a:off x="1547664" y="5378977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Client</a:t>
              </a:r>
              <a:endParaRPr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547664" y="3861048"/>
              <a:ext cx="1534907" cy="6250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Anti-Cheat Client</a:t>
              </a:r>
              <a:endParaRPr lang="zh-CN" altLang="en-US" dirty="0"/>
            </a:p>
          </p:txBody>
        </p:sp>
        <p:sp>
          <p:nvSpPr>
            <p:cNvPr id="7" name="下箭头 6"/>
            <p:cNvSpPr/>
            <p:nvPr/>
          </p:nvSpPr>
          <p:spPr>
            <a:xfrm>
              <a:off x="2084882" y="4575367"/>
              <a:ext cx="460472" cy="71431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845405" y="5378977"/>
              <a:ext cx="1534907" cy="71431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Game Server</a:t>
              </a:r>
              <a:endParaRPr lang="zh-CN" altLang="en-US" dirty="0"/>
            </a:p>
          </p:txBody>
        </p:sp>
        <p:sp>
          <p:nvSpPr>
            <p:cNvPr id="9" name="左右箭头 8"/>
            <p:cNvSpPr/>
            <p:nvPr/>
          </p:nvSpPr>
          <p:spPr>
            <a:xfrm>
              <a:off x="3543044" y="5557556"/>
              <a:ext cx="1918634" cy="44645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796136" y="3861048"/>
              <a:ext cx="1534907" cy="62502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Anti-Cheat </a:t>
              </a:r>
              <a:r>
                <a:rPr lang="en-US" altLang="zh-CN" dirty="0" smtClean="0"/>
                <a:t>Server</a:t>
              </a:r>
              <a:endParaRPr lang="zh-CN" altLang="en-US" dirty="0"/>
            </a:p>
          </p:txBody>
        </p:sp>
        <p:sp>
          <p:nvSpPr>
            <p:cNvPr id="11" name="下箭头 10"/>
            <p:cNvSpPr/>
            <p:nvPr/>
          </p:nvSpPr>
          <p:spPr>
            <a:xfrm>
              <a:off x="6333354" y="4575367"/>
              <a:ext cx="460472" cy="714319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446</TotalTime>
  <Words>713</Words>
  <Application>Microsoft Office PowerPoint</Application>
  <PresentationFormat>全屏显示(4:3)</PresentationFormat>
  <Paragraphs>104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隶书</vt:lpstr>
      <vt:lpstr>宋体</vt:lpstr>
      <vt:lpstr>Arial</vt:lpstr>
      <vt:lpstr>Calibri</vt:lpstr>
      <vt:lpstr>Constantia</vt:lpstr>
      <vt:lpstr>Wingdings 2</vt:lpstr>
      <vt:lpstr>流畅</vt:lpstr>
      <vt:lpstr>CheatDefender </vt:lpstr>
      <vt:lpstr>Preface</vt:lpstr>
      <vt:lpstr>CheatDefender Intruduction</vt:lpstr>
      <vt:lpstr>CheatDefender Intruduction</vt:lpstr>
      <vt:lpstr>CheatDefender Intruduction</vt:lpstr>
      <vt:lpstr>CheatDefender Intruduction</vt:lpstr>
      <vt:lpstr>CheatDefender Architecture</vt:lpstr>
      <vt:lpstr>1st Gen. Anti-Cheat Solution</vt:lpstr>
      <vt:lpstr>2nd Gen. Anti-Cheat Solution</vt:lpstr>
      <vt:lpstr>2nd Gen. Anti-Cheat Solution</vt:lpstr>
      <vt:lpstr>3rd Gen. Anti-Cheat Solution</vt:lpstr>
      <vt:lpstr>3rd Gen. Anti-Cheat Solution</vt:lpstr>
      <vt:lpstr>3rd Gen. Anti-Cheat Solution</vt:lpstr>
      <vt:lpstr>CheatDefender</vt:lpstr>
      <vt:lpstr>CheatDefender</vt:lpstr>
      <vt:lpstr>Comparision</vt:lpstr>
      <vt:lpstr>CheatDefender Highlights</vt:lpstr>
      <vt:lpstr>CheatDefender Highlights</vt:lpstr>
      <vt:lpstr>Thank you for your time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CheatDefender</dc:title>
  <dc:creator>eIcn</dc:creator>
  <cp:lastModifiedBy>Nooby</cp:lastModifiedBy>
  <cp:revision>91</cp:revision>
  <dcterms:created xsi:type="dcterms:W3CDTF">2011-04-11T14:12:27Z</dcterms:created>
  <dcterms:modified xsi:type="dcterms:W3CDTF">2016-09-12T14:58:01Z</dcterms:modified>
</cp:coreProperties>
</file>